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6" r:id="rId9"/>
    <p:sldId id="264" r:id="rId10"/>
    <p:sldId id="258" r:id="rId11"/>
    <p:sldId id="267" r:id="rId12"/>
    <p:sldId id="269" r:id="rId13"/>
    <p:sldId id="268" r:id="rId14"/>
    <p:sldId id="26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52" d="100"/>
          <a:sy n="52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C9943-194D-42BB-B443-79EE6F8581CC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73F34-0471-4BB2-8267-2416E46B3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A2287-B3FE-40BE-992A-05E021B51A07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5F81A-DA25-43EA-9F53-270B4FAC3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7AC9-7F84-4468-AF72-C5BD18B15359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639B-7FCF-49CF-88D4-BD3E3FFB9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EFBA-E7B1-4B76-BE13-33ECC0CA0BE4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CEF0B-7D06-454D-A4C0-97337FD66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35E4D-2068-4369-AC7B-46CAECEAFDE8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CB15B-0DD7-4C0C-9783-0037FBC78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111F5-F927-48C5-84CE-553514C62127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F96AD-E721-42BD-B0F3-F19357F91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E03A-01AC-4B6D-A37A-65F104993896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21615-6E96-4F23-9796-20DF60914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54560-04C0-4BE1-963C-9BBC905549D8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05351-1969-4577-B7BE-A665300F2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3B87-C05B-472B-B05A-8C8BAB23E8C9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D3D7E-C44F-4339-BFC9-DA18F49D5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E679F-C79F-47E6-9ED7-811245C257B1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91CB2-4699-46B6-AB82-EE9F087A5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8564B-A1AC-4743-913B-83E669C9EC5D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258B6-D0F9-4BFE-989A-193BE6B74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38EF7-D4F4-47B3-B800-55F167AD4D59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0C0E35-ECAC-4591-8918-A9B96CEBD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howstuffworks.com/coffee.htm" TargetMode="External"/><Relationship Id="rId2" Type="http://schemas.openxmlformats.org/officeDocument/2006/relationships/hyperlink" Target="http://home.howstuffworks.com/vegetable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people.howstuffworks.com/newspaper.htm" TargetMode="External"/><Relationship Id="rId4" Type="http://schemas.openxmlformats.org/officeDocument/2006/relationships/hyperlink" Target="http://home.howstuffworks.com/grass.ht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ofrf.org/publications/organicfarmingforhealthandprosperity.pdf" TargetMode="External"/><Relationship Id="rId3" Type="http://schemas.openxmlformats.org/officeDocument/2006/relationships/hyperlink" Target="http://www.wisegeek.com/what-is-a-farm-to-table-restaurant.htm" TargetMode="External"/><Relationship Id="rId7" Type="http://schemas.openxmlformats.org/officeDocument/2006/relationships/hyperlink" Target="http://organic.lovetoknow.com/health-benefits-of-organic-food-and-enviornment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lissa-nykorchuk.suite101.com/from-farm-to-table-a218580" TargetMode="External"/><Relationship Id="rId5" Type="http://schemas.openxmlformats.org/officeDocument/2006/relationships/hyperlink" Target="http://www.farmtotablenm.org/fts/local-organic-food-farming-can-help-revitalize-the-economy/" TargetMode="External"/><Relationship Id="rId4" Type="http://schemas.openxmlformats.org/officeDocument/2006/relationships/hyperlink" Target="http://www.farmtotableonline.org/about/" TargetMode="External"/><Relationship Id="rId9" Type="http://schemas.openxmlformats.org/officeDocument/2006/relationships/hyperlink" Target="http://home.howstuffworks.com/composting1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4.bp.blogspot.com/_5mEorzVZjdA/THvwwICKESI/AAAAAAAAK3k/OrWfX2bJHCk/s1600/recy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662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It’s Easy To Be Green</a:t>
            </a:r>
          </a:p>
        </p:txBody>
      </p:sp>
      <p:pic>
        <p:nvPicPr>
          <p:cNvPr id="13316" name="Picture 4" descr="kerm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114800"/>
            <a:ext cx="160972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img.fotocommunity.com/photos/11639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Composting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The natural decaying or rotting process in nature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Requires organic waste, soil, water and air to work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Process of decomposing can take 2-3 weeks or up to many months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Creates nutrient-rich compounds that promote growth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Used as a natural fertilizer in gardens or for farming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omposting-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8600"/>
            <a:ext cx="54102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Items that can be composted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smtClean="0">
                <a:latin typeface="Comic Sans MS" pitchFamily="66" charset="0"/>
              </a:rPr>
              <a:t>Kitchen waste</a:t>
            </a:r>
            <a:r>
              <a:rPr lang="en-US" sz="1800" smtClean="0"/>
              <a:t> </a:t>
            </a:r>
            <a:r>
              <a:rPr lang="en-US" sz="1800" smtClean="0">
                <a:latin typeface="Comic Sans MS" pitchFamily="66" charset="0"/>
              </a:rPr>
              <a:t>- best to chop up or grind the wastes so that they can be broken down faster</a:t>
            </a:r>
            <a:r>
              <a:rPr lang="en-US" sz="1800" smtClean="0"/>
              <a:t> </a:t>
            </a:r>
            <a:r>
              <a:rPr lang="en-US" sz="1800" smtClean="0">
                <a:latin typeface="Comic Sans MS" pitchFamily="66" charset="0"/>
              </a:rPr>
              <a:t/>
            </a:r>
            <a:br>
              <a:rPr lang="en-US" sz="1800" smtClean="0">
                <a:latin typeface="Comic Sans MS" pitchFamily="66" charset="0"/>
              </a:rPr>
            </a:br>
            <a:endParaRPr lang="en-US" sz="1800" smtClean="0">
              <a:latin typeface="Comic Sans MS" pitchFamily="66" charset="0"/>
            </a:endParaRPr>
          </a:p>
          <a:p>
            <a:pPr lvl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Fruit and</a:t>
            </a:r>
            <a:r>
              <a:rPr lang="en-US" sz="1800" smtClean="0"/>
              <a:t> </a:t>
            </a:r>
            <a:r>
              <a:rPr lang="en-US" sz="1800" smtClean="0">
                <a:latin typeface="Comic Sans MS" pitchFamily="66" charset="0"/>
                <a:hlinkClick r:id="rId2"/>
              </a:rPr>
              <a:t>vegetable</a:t>
            </a:r>
            <a:r>
              <a:rPr lang="en-US" sz="1800" smtClean="0"/>
              <a:t> </a:t>
            </a:r>
            <a:r>
              <a:rPr lang="en-US" sz="1800" smtClean="0">
                <a:latin typeface="Comic Sans MS" pitchFamily="66" charset="0"/>
              </a:rPr>
              <a:t>wastes - peels, skins, seeds, leaves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Egg shells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  <a:hlinkClick r:id="rId3"/>
              </a:rPr>
              <a:t>Coffee</a:t>
            </a:r>
            <a:r>
              <a:rPr lang="en-US" sz="1800" smtClean="0"/>
              <a:t> </a:t>
            </a:r>
            <a:r>
              <a:rPr lang="en-US" sz="1800" smtClean="0">
                <a:latin typeface="Comic Sans MS" pitchFamily="66" charset="0"/>
              </a:rPr>
              <a:t>grounds (including paper filters), tea bags, used paper napkins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Corncobs - should be shredded to make them break down quickly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Meat/dairy products </a:t>
            </a:r>
            <a:r>
              <a:rPr lang="en-US" sz="1800" b="1" smtClean="0">
                <a:latin typeface="Comic Sans MS" pitchFamily="66" charset="0"/>
              </a:rPr>
              <a:t>Yard waste</a:t>
            </a:r>
            <a:r>
              <a:rPr lang="en-US" sz="1800" smtClean="0"/>
              <a:t> </a:t>
            </a:r>
            <a:r>
              <a:rPr lang="en-US" sz="1800" smtClean="0">
                <a:latin typeface="Comic Sans MS" pitchFamily="66" charset="0"/>
              </a:rPr>
              <a:t/>
            </a:r>
            <a:br>
              <a:rPr lang="en-US" sz="1800" smtClean="0">
                <a:latin typeface="Comic Sans MS" pitchFamily="66" charset="0"/>
              </a:rPr>
            </a:br>
            <a:endParaRPr lang="en-US" sz="1800" smtClean="0">
              <a:latin typeface="Comic Sans MS" pitchFamily="66" charset="0"/>
            </a:endParaRPr>
          </a:p>
          <a:p>
            <a:pPr lvl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Grass clippings - Some</a:t>
            </a:r>
            <a:r>
              <a:rPr lang="en-US" sz="1800" smtClean="0"/>
              <a:t> </a:t>
            </a:r>
            <a:r>
              <a:rPr lang="en-US" sz="1800" smtClean="0">
                <a:latin typeface="Comic Sans MS" pitchFamily="66" charset="0"/>
                <a:hlinkClick r:id="rId4"/>
              </a:rPr>
              <a:t>grass</a:t>
            </a:r>
            <a:r>
              <a:rPr lang="en-US" sz="1800" smtClean="0"/>
              <a:t> </a:t>
            </a:r>
            <a:r>
              <a:rPr lang="en-US" sz="1800" smtClean="0">
                <a:latin typeface="Comic Sans MS" pitchFamily="66" charset="0"/>
              </a:rPr>
              <a:t>is okay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Leaves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Pine needles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Weeds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Woody materials (branches, twigs)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Straw or hay</a:t>
            </a:r>
          </a:p>
          <a:p>
            <a:pPr>
              <a:lnSpc>
                <a:spcPct val="80000"/>
              </a:lnSpc>
            </a:pPr>
            <a:r>
              <a:rPr lang="en-US" sz="1800" b="1" smtClean="0">
                <a:latin typeface="Comic Sans MS" pitchFamily="66" charset="0"/>
                <a:hlinkClick r:id="rId5"/>
              </a:rPr>
              <a:t>Newspaper</a:t>
            </a:r>
            <a:endParaRPr lang="en-US" sz="180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1800" b="1" smtClean="0">
                <a:latin typeface="Comic Sans MS" pitchFamily="66" charset="0"/>
              </a:rPr>
              <a:t>Seaweed, kelp or marsh grass hay</a:t>
            </a:r>
            <a:r>
              <a:rPr lang="en-US" sz="1800" smtClean="0"/>
              <a:t> </a:t>
            </a:r>
            <a:r>
              <a:rPr lang="en-US" sz="1800" smtClean="0">
                <a:latin typeface="Comic Sans MS" pitchFamily="66" charset="0"/>
              </a:rPr>
              <a:t>- rinsed 1st</a:t>
            </a:r>
          </a:p>
          <a:p>
            <a:pPr>
              <a:lnSpc>
                <a:spcPct val="80000"/>
              </a:lnSpc>
            </a:pPr>
            <a:r>
              <a:rPr lang="en-US" sz="1800" b="1" smtClean="0">
                <a:latin typeface="Comic Sans MS" pitchFamily="66" charset="0"/>
              </a:rPr>
              <a:t>Sawdust</a:t>
            </a:r>
            <a:r>
              <a:rPr lang="en-US" sz="1800" smtClean="0"/>
              <a:t> </a:t>
            </a:r>
            <a:r>
              <a:rPr lang="en-US" sz="1800" smtClean="0">
                <a:latin typeface="Comic Sans MS" pitchFamily="66" charset="0"/>
              </a:rPr>
              <a:t>- This is an excellent source of carbon.</a:t>
            </a:r>
          </a:p>
          <a:p>
            <a:pPr>
              <a:lnSpc>
                <a:spcPct val="80000"/>
              </a:lnSpc>
            </a:pPr>
            <a:endParaRPr lang="en-US" sz="1800" smtClean="0">
              <a:latin typeface="Comic Sans MS" pitchFamily="66" charset="0"/>
            </a:endParaRPr>
          </a:p>
        </p:txBody>
      </p:sp>
      <p:pic>
        <p:nvPicPr>
          <p:cNvPr id="26628" name="Picture 4" descr="composting-inpu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3733800"/>
            <a:ext cx="297180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smiling ear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5100"/>
            <a:ext cx="6667500" cy="6423025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Why Composting is Good</a:t>
            </a:r>
            <a:r>
              <a:rPr lang="en-US" smtClean="0"/>
              <a:t>…</a:t>
            </a:r>
            <a:endParaRPr lang="en-US" smtClean="0">
              <a:latin typeface="Comic Sans MS" pitchFamily="66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smtClean="0"/>
              <a:t>Reduces the amount of solid waste you produce = less stuff in landfills</a:t>
            </a:r>
          </a:p>
          <a:p>
            <a:pPr algn="ctr">
              <a:buFont typeface="Arial" charset="0"/>
              <a:buNone/>
            </a:pPr>
            <a:endParaRPr lang="en-US" b="1" smtClean="0"/>
          </a:p>
          <a:p>
            <a:pPr algn="ctr"/>
            <a:r>
              <a:rPr lang="en-US" b="1" smtClean="0"/>
              <a:t>Saves you tax $$$</a:t>
            </a:r>
          </a:p>
          <a:p>
            <a:pPr algn="ctr">
              <a:buFont typeface="Arial" charset="0"/>
              <a:buNone/>
            </a:pPr>
            <a:endParaRPr lang="en-US" b="1" smtClean="0"/>
          </a:p>
          <a:p>
            <a:pPr algn="ctr"/>
            <a:r>
              <a:rPr lang="en-US" b="1" smtClean="0"/>
              <a:t>It creates an environmentally friendly fertilizer</a:t>
            </a:r>
          </a:p>
          <a:p>
            <a:pPr algn="ctr">
              <a:buFont typeface="Arial" charset="0"/>
              <a:buNone/>
            </a:pPr>
            <a:r>
              <a:rPr lang="en-US" b="1" smtClean="0"/>
              <a:t>	(better than synthetic or man-made versions)</a:t>
            </a:r>
          </a:p>
          <a:p>
            <a:pPr>
              <a:buFont typeface="Arial" charset="0"/>
              <a:buNone/>
            </a:pPr>
            <a:endParaRPr lang="en-US" b="1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ts_easy_being_green_sticker-p217857149382300123bah05_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114800"/>
            <a:ext cx="2743200" cy="2743200"/>
          </a:xfrm>
          <a:prstGeom prst="rect">
            <a:avLst/>
          </a:prstGeom>
          <a:noFill/>
        </p:spPr>
      </p:pic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sz="1600" smtClean="0">
                <a:hlinkClick r:id="rId3"/>
              </a:rPr>
              <a:t>http://www.wisegeek.com/what-is-a-farm-to-table-restaurant.htm</a:t>
            </a:r>
            <a:endParaRPr lang="en-US" sz="1600" smtClean="0"/>
          </a:p>
          <a:p>
            <a:pPr eaLnBrk="1" hangingPunct="1"/>
            <a:endParaRPr lang="en-US" sz="1600" smtClean="0">
              <a:hlinkClick r:id="rId4"/>
            </a:endParaRPr>
          </a:p>
          <a:p>
            <a:pPr eaLnBrk="1" hangingPunct="1"/>
            <a:r>
              <a:rPr lang="en-US" sz="1600" smtClean="0">
                <a:hlinkClick r:id="rId4"/>
              </a:rPr>
              <a:t>http://www.farmtotableonline.org/about/</a:t>
            </a:r>
            <a:endParaRPr lang="en-US" sz="1600" smtClean="0"/>
          </a:p>
          <a:p>
            <a:pPr eaLnBrk="1" hangingPunct="1"/>
            <a:endParaRPr lang="en-US" sz="1600" smtClean="0">
              <a:hlinkClick r:id="rId5"/>
            </a:endParaRPr>
          </a:p>
          <a:p>
            <a:pPr eaLnBrk="1" hangingPunct="1"/>
            <a:r>
              <a:rPr lang="en-US" sz="1600" smtClean="0">
                <a:hlinkClick r:id="rId5"/>
              </a:rPr>
              <a:t>http://www.farmtotablenm.org/fts/local-organic-food-farming-can-help-revitalize-the-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hlinkClick r:id="rId5"/>
              </a:rPr>
              <a:t>economy/</a:t>
            </a:r>
            <a:endParaRPr lang="en-US" sz="1600" smtClean="0"/>
          </a:p>
          <a:p>
            <a:pPr eaLnBrk="1" hangingPunct="1"/>
            <a:endParaRPr lang="en-US" sz="1600" smtClean="0">
              <a:hlinkClick r:id="rId6"/>
            </a:endParaRPr>
          </a:p>
          <a:p>
            <a:pPr eaLnBrk="1" hangingPunct="1"/>
            <a:r>
              <a:rPr lang="en-US" sz="1600" smtClean="0">
                <a:hlinkClick r:id="rId6"/>
              </a:rPr>
              <a:t>http://melissa-nykorchuk.suite101.com/from-farm-to-table-a218580</a:t>
            </a:r>
            <a:endParaRPr lang="en-US" sz="1600" smtClean="0"/>
          </a:p>
          <a:p>
            <a:pPr eaLnBrk="1" hangingPunct="1"/>
            <a:endParaRPr lang="en-US" sz="1600" smtClean="0">
              <a:hlinkClick r:id="rId7"/>
            </a:endParaRPr>
          </a:p>
          <a:p>
            <a:pPr eaLnBrk="1" hangingPunct="1"/>
            <a:r>
              <a:rPr lang="en-US" sz="1600" smtClean="0">
                <a:hlinkClick r:id="rId7"/>
              </a:rPr>
              <a:t>http://organic.lovetoknow.com/health-benefits-of-organic-food-and-enviornment</a:t>
            </a:r>
            <a:endParaRPr lang="en-US" sz="1600" smtClean="0"/>
          </a:p>
          <a:p>
            <a:pPr eaLnBrk="1" hangingPunct="1"/>
            <a:endParaRPr lang="en-US" sz="1600" smtClean="0">
              <a:hlinkClick r:id="rId8"/>
            </a:endParaRPr>
          </a:p>
          <a:p>
            <a:pPr eaLnBrk="1" hangingPunct="1"/>
            <a:r>
              <a:rPr lang="en-US" sz="1600" smtClean="0">
                <a:hlinkClick r:id="rId8"/>
              </a:rPr>
              <a:t>http://ofrf.org/publications/organicfarmingforhealthandprosperity.pdf</a:t>
            </a:r>
            <a:endParaRPr lang="en-US" sz="1600" smtClean="0"/>
          </a:p>
          <a:p>
            <a:pPr eaLnBrk="1" hangingPunct="1"/>
            <a:r>
              <a:rPr lang="en-US" sz="1600" smtClean="0">
                <a:hlinkClick r:id="rId9"/>
              </a:rPr>
              <a:t>http://home.howstuffworks.com/composting1.htm</a:t>
            </a:r>
            <a:r>
              <a:rPr lang="en-US" smtClean="0"/>
              <a:t> </a:t>
            </a:r>
            <a:endParaRPr lang="en-US" sz="1600" smtClean="0"/>
          </a:p>
          <a:p>
            <a:pPr eaLnBrk="1" hangingPunct="1"/>
            <a:endParaRPr lang="en-US" sz="16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http://cartridgeworldaltamontesprings.files.wordpress.com/2011/07/going-gree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90600"/>
            <a:ext cx="58674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bornactivist.com/wp-content/uploads/2010/11/organic-farm.jpg"/>
          <p:cNvPicPr>
            <a:picLocks noChangeAspect="1" noChangeArrowheads="1"/>
          </p:cNvPicPr>
          <p:nvPr/>
        </p:nvPicPr>
        <p:blipFill>
          <a:blip r:embed="rId2">
            <a:lum bright="-14000"/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>
                <a:solidFill>
                  <a:schemeClr val="bg1"/>
                </a:solidFill>
              </a:rPr>
              <a:t>Organic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700" smtClean="0">
                <a:solidFill>
                  <a:schemeClr val="bg1"/>
                </a:solidFill>
              </a:rPr>
              <a:t>	</a:t>
            </a:r>
            <a:r>
              <a:rPr lang="en-US" sz="4400" i="1" smtClean="0">
                <a:solidFill>
                  <a:schemeClr val="bg1"/>
                </a:solidFill>
              </a:rPr>
              <a:t>What does “organic” really mean?</a:t>
            </a:r>
            <a:r>
              <a:rPr lang="en-US" sz="4400" b="1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700" b="1" smtClean="0">
                <a:solidFill>
                  <a:schemeClr val="bg1"/>
                </a:solidFill>
              </a:rPr>
              <a:t>Food grown or produced WITHOUT the use of chemical pesticides or fertilizers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en-US" sz="1200" b="1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700" b="1" smtClean="0">
                <a:solidFill>
                  <a:schemeClr val="bg1"/>
                </a:solidFill>
              </a:rPr>
              <a:t>Meat, dairy &amp; eggs without the use of growth hormones or antibiotics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en-US" sz="1200" b="1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700" b="1" smtClean="0">
                <a:solidFill>
                  <a:schemeClr val="bg1"/>
                </a:solidFill>
              </a:rPr>
              <a:t>According to USDA regulations, a product called “100 % organic” must contain ALL organic ingredients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en-US" sz="2700" b="1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700" b="1" smtClean="0">
                <a:solidFill>
                  <a:schemeClr val="bg1"/>
                </a:solidFill>
              </a:rPr>
              <a:t>If the label just says “organic,” a processed food product can have up to 5 % non-organic ingredients by weight IF </a:t>
            </a:r>
            <a:r>
              <a:rPr lang="en-US" sz="2600" b="1" smtClean="0">
                <a:solidFill>
                  <a:schemeClr val="bg1"/>
                </a:solidFill>
              </a:rPr>
              <a:t>those ingredients are on the USDA’s “national list” of approved non-organic ingredients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realtimefarms.files.wordpress.com/2011/06/usda_organic-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3575" y="790575"/>
            <a:ext cx="52768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http://4.bp.blogspot.com/-XU0eMiw4k5M/TwyOIY4GJOI/AAAAAAAAAKE/wTh7nRbCiBg/s1600/certified-organic-produce.jpg"/>
          <p:cNvPicPr>
            <a:picLocks noChangeAspect="1" noChangeArrowheads="1"/>
          </p:cNvPicPr>
          <p:nvPr/>
        </p:nvPicPr>
        <p:blipFill>
          <a:blip r:embed="rId2">
            <a:lum bright="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sz="3200" b="1" smtClean="0"/>
              <a:t>What are the benefits to eating organic foods?</a:t>
            </a:r>
            <a:endParaRPr lang="en-US" sz="320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i="1" smtClean="0"/>
              <a:t>Positive impact to on the earth, the environment and your health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en-US" sz="1200" i="1" smtClean="0"/>
          </a:p>
          <a:p>
            <a:pPr algn="ctr" eaLnBrk="1" hangingPunct="1">
              <a:lnSpc>
                <a:spcPct val="80000"/>
              </a:lnSpc>
            </a:pPr>
            <a:r>
              <a:rPr lang="en-US" sz="2700" b="1" smtClean="0"/>
              <a:t> The animals, even being raised for strictly food enjoy a life (no matter how short) that is relatively stress-free, free-grazing on the land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700" b="1" smtClean="0"/>
              <a:t>Organic farmers use less energy, less water resources, and NO pesticides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700" b="1" smtClean="0"/>
              <a:t>Animals are not crowded, allowed the freedom of movement, and aren’t fed enriched grains or additives to promote quick growth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700" b="1" smtClean="0"/>
              <a:t>Organic farmers, live cleanly - Free of pesticides and toxins. They do not clutter up the landfills with toxic waste or subject their bodies to unhealthy foods. </a:t>
            </a:r>
          </a:p>
          <a:p>
            <a:pPr eaLnBrk="1" hangingPunct="1">
              <a:lnSpc>
                <a:spcPct val="80000"/>
              </a:lnSpc>
            </a:pPr>
            <a:endParaRPr lang="en-US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xtremewebcoders.com/demos/sites/farm/images/1.jpg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Additional Benefits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pPr algn="ctr" eaLnBrk="1" hangingPunct="1"/>
            <a:endParaRPr lang="en-US" b="1" smtClean="0"/>
          </a:p>
          <a:p>
            <a:pPr algn="ctr" eaLnBrk="1" hangingPunct="1"/>
            <a:r>
              <a:rPr lang="en-US" b="1" smtClean="0">
                <a:solidFill>
                  <a:schemeClr val="bg1"/>
                </a:solidFill>
              </a:rPr>
              <a:t>Organic Farming is Good for Human Health</a:t>
            </a:r>
          </a:p>
          <a:p>
            <a:pPr algn="ctr" eaLnBrk="1" hangingPunct="1"/>
            <a:r>
              <a:rPr lang="en-US" b="1" smtClean="0">
                <a:solidFill>
                  <a:schemeClr val="bg1"/>
                </a:solidFill>
              </a:rPr>
              <a:t>Organic Farming is Good for Job Creation</a:t>
            </a:r>
          </a:p>
          <a:p>
            <a:pPr algn="ctr" eaLnBrk="1" hangingPunct="1"/>
            <a:r>
              <a:rPr lang="en-US" b="1" smtClean="0">
                <a:solidFill>
                  <a:schemeClr val="bg1"/>
                </a:solidFill>
              </a:rPr>
              <a:t>Organic Farming is Good for the Economy</a:t>
            </a:r>
          </a:p>
          <a:p>
            <a:pPr algn="ctr" eaLnBrk="1" hangingPunct="1"/>
            <a:r>
              <a:rPr lang="en-US" b="1" smtClean="0">
                <a:solidFill>
                  <a:schemeClr val="bg1"/>
                </a:solidFill>
              </a:rPr>
              <a:t>Organic Farming is Good for Soil and Water</a:t>
            </a:r>
          </a:p>
          <a:p>
            <a:pPr algn="ctr" eaLnBrk="1" hangingPunct="1"/>
            <a:r>
              <a:rPr lang="en-US" b="1" smtClean="0">
                <a:solidFill>
                  <a:schemeClr val="bg1"/>
                </a:solidFill>
              </a:rPr>
              <a:t>Organic Farming is Good for Slowing Climate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3.bp.blogspot.com/-Sih6A_AJ65o/TiW4NV-KQBI/AAAAAAAAAIw/aRQnepWNNgo/s1600/sad_f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838200"/>
            <a:ext cx="49339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Risks of Eating Non Organic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algn="ctr" eaLnBrk="1" hangingPunct="1"/>
            <a:r>
              <a:rPr lang="en-US" smtClean="0"/>
              <a:t>Added toxic substances in your food</a:t>
            </a:r>
          </a:p>
          <a:p>
            <a:pPr algn="ctr" eaLnBrk="1" hangingPunct="1">
              <a:buFont typeface="Arial" charset="0"/>
              <a:buNone/>
            </a:pPr>
            <a:endParaRPr lang="en-US" smtClean="0"/>
          </a:p>
          <a:p>
            <a:pPr algn="ctr" eaLnBrk="1" hangingPunct="1"/>
            <a:r>
              <a:rPr lang="en-US" smtClean="0"/>
              <a:t>Exposure to chemicals that have been linked to cancer</a:t>
            </a:r>
          </a:p>
          <a:p>
            <a:pPr algn="ctr" eaLnBrk="1" hangingPunct="1">
              <a:buFont typeface="Arial" charset="0"/>
              <a:buNone/>
            </a:pPr>
            <a:endParaRPr lang="en-US" smtClean="0"/>
          </a:p>
          <a:p>
            <a:pPr algn="ctr" eaLnBrk="1" hangingPunct="1"/>
            <a:r>
              <a:rPr lang="en-US" smtClean="0"/>
              <a:t>The President’s Cancer Panel recommends that American consumers eat food grown without pesticides and synthetic fertilizers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farm-to-tabl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6482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farm to table 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1905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Farm-To-Table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Food ingredients are sourced as locally as possible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This means the food is fresher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because it travels less distance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and that less people handle the food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Food sold at farmer’s markets has usually been picked that day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Food is more nutritious when fresh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static.tvtropes.org/pmwiki/pub/images/Ohio_Fa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Farm-To-Table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smtClean="0"/>
              <a:t>Community-based agriculture has the potential for creating jobs, developing small business entrepreneurships and keeping MONEY in the community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n-US" b="1" smtClean="0"/>
              <a:t>Eating Locally Grown Food </a:t>
            </a:r>
          </a:p>
          <a:p>
            <a:pPr algn="ctr" eaLnBrk="1" hangingPunct="1">
              <a:buFont typeface="Arial" charset="0"/>
              <a:buNone/>
            </a:pPr>
            <a:r>
              <a:rPr lang="en-US" b="1" smtClean="0"/>
              <a:t>Helps the Local Economy </a:t>
            </a:r>
          </a:p>
          <a:p>
            <a:pPr algn="ctr" eaLnBrk="1" hangingPunct="1">
              <a:buFont typeface="Arial" charset="0"/>
              <a:buNone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509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Office Theme</vt:lpstr>
      <vt:lpstr>It’s Easy To Be Green</vt:lpstr>
      <vt:lpstr>Slide 2</vt:lpstr>
      <vt:lpstr>Organic </vt:lpstr>
      <vt:lpstr>Slide 4</vt:lpstr>
      <vt:lpstr>What are the benefits to eating organic foods?</vt:lpstr>
      <vt:lpstr>Additional Benefits</vt:lpstr>
      <vt:lpstr>Risks of Eating Non Organic</vt:lpstr>
      <vt:lpstr>Farm-To-Table </vt:lpstr>
      <vt:lpstr>Farm-To-Table</vt:lpstr>
      <vt:lpstr>Composting </vt:lpstr>
      <vt:lpstr>Slide 11</vt:lpstr>
      <vt:lpstr>Items that can be composted</vt:lpstr>
      <vt:lpstr>Why Composting is Good…</vt:lpstr>
      <vt:lpstr>Links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 Green</dc:title>
  <dc:creator>User</dc:creator>
  <cp:lastModifiedBy>SPS</cp:lastModifiedBy>
  <cp:revision>31</cp:revision>
  <dcterms:created xsi:type="dcterms:W3CDTF">2012-04-26T17:17:45Z</dcterms:created>
  <dcterms:modified xsi:type="dcterms:W3CDTF">2012-05-18T10:00:25Z</dcterms:modified>
</cp:coreProperties>
</file>