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7844-D678-487C-A56A-7B9A2FA0E3D5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44B7-8B7F-4B44-A808-7E62DF100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7844-D678-487C-A56A-7B9A2FA0E3D5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44B7-8B7F-4B44-A808-7E62DF100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7844-D678-487C-A56A-7B9A2FA0E3D5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44B7-8B7F-4B44-A808-7E62DF100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7844-D678-487C-A56A-7B9A2FA0E3D5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44B7-8B7F-4B44-A808-7E62DF100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7844-D678-487C-A56A-7B9A2FA0E3D5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44B7-8B7F-4B44-A808-7E62DF100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7844-D678-487C-A56A-7B9A2FA0E3D5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44B7-8B7F-4B44-A808-7E62DF100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7844-D678-487C-A56A-7B9A2FA0E3D5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44B7-8B7F-4B44-A808-7E62DF100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7844-D678-487C-A56A-7B9A2FA0E3D5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44B7-8B7F-4B44-A808-7E62DF100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7844-D678-487C-A56A-7B9A2FA0E3D5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44B7-8B7F-4B44-A808-7E62DF100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7844-D678-487C-A56A-7B9A2FA0E3D5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44B7-8B7F-4B44-A808-7E62DF100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7844-D678-487C-A56A-7B9A2FA0E3D5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44B7-8B7F-4B44-A808-7E62DF100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7844-D678-487C-A56A-7B9A2FA0E3D5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244B7-8B7F-4B44-A808-7E62DF100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foodallergy.org/files/images/tree-nut/cache/tree%20nuts-250x200-r8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990600" y="0"/>
            <a:ext cx="8153400" cy="652272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4724400"/>
            <a:ext cx="5867400" cy="1927225"/>
          </a:xfrm>
        </p:spPr>
        <p:txBody>
          <a:bodyPr/>
          <a:lstStyle/>
          <a:p>
            <a:r>
              <a:rPr lang="en-US" b="1" dirty="0" smtClean="0">
                <a:latin typeface="Felix Titling" pitchFamily="82" charset="0"/>
              </a:rPr>
              <a:t>Tree Nut Allergy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>
                <a:latin typeface="Bell MT" pitchFamily="18" charset="0"/>
              </a:rPr>
              <a:t>By: Dawn DiMarco</a:t>
            </a:r>
            <a:endParaRPr lang="en-US" sz="2800" dirty="0">
              <a:latin typeface="Bell MT" pitchFamily="18" charset="0"/>
            </a:endParaRPr>
          </a:p>
        </p:txBody>
      </p:sp>
      <p:pic>
        <p:nvPicPr>
          <p:cNvPr id="18438" name="Picture 6" descr="http://blu.stb.s-msn.com/i/6A/DC754D662EB0C7A30D711D646709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005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t3.gstatic.com/images?q=tbn:ANd9GcShab5XWfjwJ1QWFfQeh4UfubhWXvThCeyHAoShQeLWgY_JtYOGbLaUtk09-Q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1"/>
            <a:ext cx="9144000" cy="683431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Tree Nut Allergy?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tree nut allergy is one of the most common allergies in the United States. </a:t>
            </a:r>
          </a:p>
          <a:p>
            <a:r>
              <a:rPr lang="en-US" dirty="0" smtClean="0"/>
              <a:t>It’s a hypersensitivity to dietary substances from tree nuts causing an overreaction from the immune system.</a:t>
            </a:r>
            <a:endParaRPr lang="en-US" dirty="0"/>
          </a:p>
        </p:txBody>
      </p:sp>
      <p:pic>
        <p:nvPicPr>
          <p:cNvPr id="10242" name="Picture 2" descr="http://www.buzzle.com/img/articleImages/273407-4171-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038600"/>
            <a:ext cx="3333750" cy="2505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www.psdgraphics.com/file/red-waves-background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Life Threatening?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7921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YES! It overreacts the immune system which may cause the throat to close, which causing lack of breathing.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6386" name="Picture 2" descr="http://www.precisionnutrition.com/wordpress/wp-content/uploads/2009/02/anaphylaxis_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371600"/>
            <a:ext cx="4572000" cy="3657601"/>
          </a:xfrm>
          <a:prstGeom prst="rect">
            <a:avLst/>
          </a:prstGeom>
          <a:noFill/>
        </p:spPr>
      </p:pic>
      <p:pic>
        <p:nvPicPr>
          <p:cNvPr id="16388" name="Picture 4" descr="http://upload.wikimedia.org/wikipedia/commons/9/96/Toxi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828799"/>
            <a:ext cx="3067050" cy="2956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t1.gstatic.com/images?q=tbn:ANd9GcTQec35k8X2fdFpvHFdv0mURfSmktDis_Rqg3Rj0VNTErGsA4Abw3cKYvfHl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28600" y="381000"/>
            <a:ext cx="3124200" cy="582956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2971800" cy="3505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latin typeface="Georgia" pitchFamily="18" charset="0"/>
              </a:rPr>
              <a:t>Approximately </a:t>
            </a:r>
          </a:p>
          <a:p>
            <a:pPr algn="ctr">
              <a:buNone/>
            </a:pPr>
            <a:r>
              <a:rPr lang="en-US" dirty="0" smtClean="0">
                <a:latin typeface="Georgia" pitchFamily="18" charset="0"/>
              </a:rPr>
              <a:t>0.6% </a:t>
            </a:r>
          </a:p>
          <a:p>
            <a:pPr algn="ctr">
              <a:buNone/>
            </a:pPr>
            <a:r>
              <a:rPr lang="en-US" dirty="0" smtClean="0">
                <a:latin typeface="Georgia" pitchFamily="18" charset="0"/>
              </a:rPr>
              <a:t>of Americans suffer from a tree nut allergy.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15362" name="Picture 2" descr="http://static.nme.com/images/blog/crowds_reading09_paphotos_L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628900"/>
            <a:ext cx="5638800" cy="42291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u="sng" dirty="0" smtClean="0">
                <a:solidFill>
                  <a:srgbClr val="0070C0"/>
                </a:solidFill>
              </a:rPr>
              <a:t>http://medicineworld.org/medince/allergy/allergy-statistics.html</a:t>
            </a:r>
            <a:endParaRPr lang="en-US" sz="1800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omg.topherchris.com/prettycolors/media/circle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tencil" pitchFamily="82" charset="0"/>
              </a:rPr>
              <a:t>Dietary Restrictions</a:t>
            </a:r>
            <a:endParaRPr lang="en-US" dirty="0">
              <a:latin typeface="Stencil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24200" cy="46481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entaur" pitchFamily="18" charset="0"/>
              </a:rPr>
              <a:t>Cashews</a:t>
            </a:r>
          </a:p>
          <a:p>
            <a:r>
              <a:rPr lang="en-US" dirty="0" smtClean="0">
                <a:latin typeface="Centaur" pitchFamily="18" charset="0"/>
              </a:rPr>
              <a:t>Pecans</a:t>
            </a:r>
          </a:p>
          <a:p>
            <a:r>
              <a:rPr lang="en-US" dirty="0" smtClean="0">
                <a:latin typeface="Centaur" pitchFamily="18" charset="0"/>
              </a:rPr>
              <a:t>Almonds</a:t>
            </a:r>
          </a:p>
          <a:p>
            <a:r>
              <a:rPr lang="en-US" dirty="0" smtClean="0">
                <a:latin typeface="Centaur" pitchFamily="18" charset="0"/>
              </a:rPr>
              <a:t>Walnuts</a:t>
            </a:r>
          </a:p>
          <a:p>
            <a:r>
              <a:rPr lang="en-US" dirty="0" smtClean="0">
                <a:latin typeface="Centaur" pitchFamily="18" charset="0"/>
              </a:rPr>
              <a:t>Brazil Nuts</a:t>
            </a:r>
          </a:p>
          <a:p>
            <a:r>
              <a:rPr lang="en-US" dirty="0" smtClean="0">
                <a:latin typeface="Centaur" pitchFamily="18" charset="0"/>
              </a:rPr>
              <a:t>Filbert</a:t>
            </a:r>
          </a:p>
          <a:p>
            <a:r>
              <a:rPr lang="en-US" dirty="0" smtClean="0">
                <a:latin typeface="Centaur" pitchFamily="18" charset="0"/>
              </a:rPr>
              <a:t>Macadamia </a:t>
            </a:r>
          </a:p>
          <a:p>
            <a:r>
              <a:rPr lang="en-US" dirty="0" smtClean="0">
                <a:latin typeface="Centaur" pitchFamily="18" charset="0"/>
              </a:rPr>
              <a:t>Coconut</a:t>
            </a:r>
          </a:p>
          <a:p>
            <a:r>
              <a:rPr lang="en-US" dirty="0" smtClean="0">
                <a:latin typeface="Centaur" pitchFamily="18" charset="0"/>
              </a:rPr>
              <a:t>Hazelnut</a:t>
            </a:r>
            <a:endParaRPr lang="en-US" dirty="0">
              <a:latin typeface="Centaur" pitchFamily="18" charset="0"/>
            </a:endParaRPr>
          </a:p>
        </p:txBody>
      </p:sp>
      <p:pic>
        <p:nvPicPr>
          <p:cNvPr id="14338" name="Picture 2" descr="http://2.bp.blogspot.com/_z-5fprZti7s/SWbIIm-32sI/AAAAAAAADHw/_SKhzs5JvNU/s400/nut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8CDD3"/>
              </a:clrFrom>
              <a:clrTo>
                <a:srgbClr val="C8CDD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1524000"/>
            <a:ext cx="47244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s://www.statkit.com/store/images/image/EpiPen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erpetua" pitchFamily="18" charset="0"/>
              </a:rPr>
              <a:t>How to Avoid?</a:t>
            </a:r>
            <a:endParaRPr lang="en-US" dirty="0">
              <a:latin typeface="Perpet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r>
              <a:rPr lang="en-US" dirty="0" smtClean="0">
                <a:latin typeface="Perpetua" pitchFamily="18" charset="0"/>
              </a:rPr>
              <a:t>Always read labels on food products.</a:t>
            </a:r>
          </a:p>
          <a:p>
            <a:endParaRPr lang="en-US" dirty="0">
              <a:latin typeface="Perpetua" pitchFamily="18" charset="0"/>
            </a:endParaRPr>
          </a:p>
          <a:p>
            <a:pPr>
              <a:buNone/>
            </a:pPr>
            <a:endParaRPr lang="en-US" dirty="0" smtClean="0">
              <a:latin typeface="Perpetua" pitchFamily="18" charset="0"/>
            </a:endParaRPr>
          </a:p>
          <a:p>
            <a:r>
              <a:rPr lang="en-US" dirty="0" smtClean="0">
                <a:latin typeface="Perpetua" pitchFamily="18" charset="0"/>
              </a:rPr>
              <a:t>Make sure restaurants you visit are aware of your food allergy before you order your food.</a:t>
            </a:r>
          </a:p>
          <a:p>
            <a:endParaRPr lang="en-US" dirty="0">
              <a:latin typeface="Perpetua" pitchFamily="18" charset="0"/>
            </a:endParaRPr>
          </a:p>
          <a:p>
            <a:pPr>
              <a:buNone/>
            </a:pPr>
            <a:endParaRPr lang="en-US" dirty="0" smtClean="0">
              <a:latin typeface="Perpetua" pitchFamily="18" charset="0"/>
            </a:endParaRPr>
          </a:p>
          <a:p>
            <a:r>
              <a:rPr lang="en-US" dirty="0" smtClean="0">
                <a:latin typeface="Perpetua" pitchFamily="18" charset="0"/>
              </a:rPr>
              <a:t>Always carry an EpiPen on your person at all times.</a:t>
            </a:r>
            <a:endParaRPr lang="en-US" dirty="0">
              <a:latin typeface="Perpet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gf-blog.com/wp-content/uploads/2011/06/tree-nuts2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127654" y="0"/>
            <a:ext cx="9271654" cy="69447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Freestyle Script" pitchFamily="66" charset="0"/>
              </a:rPr>
              <a:t>Interesting Facts</a:t>
            </a:r>
            <a:endParaRPr lang="en-US" sz="8000" dirty="0">
              <a:latin typeface="Freestyle Scrip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Bell MT" pitchFamily="18" charset="0"/>
              </a:rPr>
              <a:t>Only 9% of children out grow a tree nut allergy.</a:t>
            </a:r>
          </a:p>
          <a:p>
            <a:endParaRPr lang="en-US" dirty="0" smtClean="0">
              <a:latin typeface="Bell MT" pitchFamily="18" charset="0"/>
            </a:endParaRPr>
          </a:p>
          <a:p>
            <a:r>
              <a:rPr lang="en-US" dirty="0" smtClean="0">
                <a:latin typeface="Bell MT" pitchFamily="18" charset="0"/>
              </a:rPr>
              <a:t>Peanuts and Seeds are not a restriction and are commonly confused for tree nuts. </a:t>
            </a:r>
          </a:p>
          <a:p>
            <a:endParaRPr lang="en-US" dirty="0" smtClean="0">
              <a:latin typeface="Bell MT" pitchFamily="18" charset="0"/>
            </a:endParaRPr>
          </a:p>
          <a:p>
            <a:r>
              <a:rPr lang="en-US" dirty="0" smtClean="0">
                <a:latin typeface="Bell MT" pitchFamily="18" charset="0"/>
              </a:rPr>
              <a:t>Some unexpected sources of tree nuts are :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Barbeque sauce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Pancakes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Pasta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Pie Crust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Honey 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Salad</a:t>
            </a:r>
          </a:p>
          <a:p>
            <a:pPr lvl="1" algn="ctr"/>
            <a:endParaRPr lang="en-US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178</Words>
  <Application>Microsoft Office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Tree Nut Allergy By: Dawn DiMarco</vt:lpstr>
      <vt:lpstr>What is a Tree Nut Allergy?</vt:lpstr>
      <vt:lpstr>Life Threatening?</vt:lpstr>
      <vt:lpstr>http://medicineworld.org/medince/allergy/allergy-statistics.html</vt:lpstr>
      <vt:lpstr>Dietary Restrictions</vt:lpstr>
      <vt:lpstr>How to Avoid?</vt:lpstr>
      <vt:lpstr>Interesting Facts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Tree Nut Allergy</dc:title>
  <dc:creator>SPS</dc:creator>
  <cp:lastModifiedBy> </cp:lastModifiedBy>
  <cp:revision>6</cp:revision>
  <dcterms:created xsi:type="dcterms:W3CDTF">2011-10-25T13:42:09Z</dcterms:created>
  <dcterms:modified xsi:type="dcterms:W3CDTF">2011-10-31T14:14:56Z</dcterms:modified>
</cp:coreProperties>
</file>